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58" r:id="rId13"/>
    <p:sldId id="259" r:id="rId14"/>
    <p:sldId id="260" r:id="rId15"/>
    <p:sldId id="261" r:id="rId16"/>
    <p:sldId id="262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C1ACF89-032A-4F41-AB20-9AF538234D3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E4AE0B-235C-4349-B179-288CCC1DB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epit.online/blog/post/metodika-prepodavaniya-spo-kak-prepodavat-v-ssuzah.html" TargetMode="External"/><Relationship Id="rId3" Type="http://schemas.openxmlformats.org/officeDocument/2006/relationships/hyperlink" Target="https://instrao.ru/index.php/spo-aprob" TargetMode="External"/><Relationship Id="rId7" Type="http://schemas.openxmlformats.org/officeDocument/2006/relationships/hyperlink" Target="https://kirovipk.ru/wp-content/uploads/2021/02/instruktivno-metodicheskoe-pismo.pdf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gov.ru/national-project/" TargetMode="External"/><Relationship Id="rId5" Type="http://schemas.openxmlformats.org/officeDocument/2006/relationships/hyperlink" Target="https://docs.edu.gov.ru/document/c5e5010d2b08f0a0d2e6423da6d45ab4/download/4140/" TargetMode="External"/><Relationship Id="rId4" Type="http://schemas.openxmlformats.org/officeDocument/2006/relationships/hyperlink" Target="https://legalacts.ru/doc/rasporjazhenie-minprosveshchenija-rossii-ot-30042021-n-r-98-ob-utverzhdenii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tiu.ru/metod_obespechen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9A3A2A-76F0-F2F2-FDF4-EBCBE869E5D0}"/>
              </a:ext>
            </a:extLst>
          </p:cNvPr>
          <p:cNvSpPr txBox="1"/>
          <p:nvPr/>
        </p:nvSpPr>
        <p:spPr>
          <a:xfrm>
            <a:off x="971600" y="2132856"/>
            <a:ext cx="76328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системы преподавания общепрофессиональных дисциплин с учетом профессиональной направленности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6C2059-2BF1-0DDA-80B7-C4E426AF205C}"/>
              </a:ext>
            </a:extLst>
          </p:cNvPr>
          <p:cNvSpPr txBox="1"/>
          <p:nvPr/>
        </p:nvSpPr>
        <p:spPr>
          <a:xfrm>
            <a:off x="467544" y="404664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ГБПОУ РО «Новочеркасский колледж промышленных технологий 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402835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C62F8B-F6EF-3708-EC34-32FC1AF6384E}"/>
              </a:ext>
            </a:extLst>
          </p:cNvPr>
          <p:cNvSpPr txBox="1"/>
          <p:nvPr/>
        </p:nvSpPr>
        <p:spPr>
          <a:xfrm>
            <a:off x="7982" y="133985"/>
            <a:ext cx="9144000" cy="671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«Общественные науки»</a:t>
            </a:r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организаций, реализующие дисциплины «История», «Обществознание», «Экономика», «Право», «География».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по внедрению методики преподавания по общеобразовательной дисциплине «История» с учетом профессиональной направленности;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и разработка содержания общеобразовательных дисциплин «Экономика», «Право», «География», «Обществознание» с учетом профессиональной направленности;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Синхронизация предметных, метапредметных и личностных результатов с общими и профессиональными компетенциями;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механизмов контроля и оценки результатов освоения дисциплине учетом профессиональной направленности основной образовательной программы среднего профессионального образования;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особенностей в организации учебных занятий при реализации дисциплин с учетом профессиональной направленности (индивидуальные и групповые проекты, бинарные занятия и др.);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 диагностика образовательных достижений обучающихся;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вебинаров, семинаров, конференции преподавателей профессиональных образовательных организаций области по предметной области «Общественные науки»;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конкурсов методических материалов в рамках предметной области «Общественные науки»;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и систематизация банка дидактического материала и банка информационной поддержки образовательного процесса.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4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3613E9-52A6-BCC1-7BFD-180D58BB70A2}"/>
              </a:ext>
            </a:extLst>
          </p:cNvPr>
          <p:cNvSpPr txBox="1"/>
          <p:nvPr/>
        </p:nvSpPr>
        <p:spPr>
          <a:xfrm>
            <a:off x="9128" y="404664"/>
            <a:ext cx="8928992" cy="633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1960" algn="ctr">
              <a:lnSpc>
                <a:spcPct val="107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«Физическая культура, экология и основы безопасности жизнедеятельности»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ctr">
              <a:lnSpc>
                <a:spcPct val="107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организаций, реализующие дисциплины «Физическая культура», «Экология», «Основы безопасности жизнедеятельности».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по внедрению методики преподавания по общеобразовательным дисциплинам «Физическая культура» и «Основы безопасности жизнедеятельности учетом профессиональной направленности;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и разработка содержания общеобразовательной дисциплины «Экология» с учетом профессиональной направленности;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конкурсов, семинаров, мастер-классов;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и разработка учебно-методического сопровождение дисциплин предметной области «Физическая культура, экология и основы безопасности жизнедеятельности».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93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8106" y="404664"/>
            <a:ext cx="5390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/>
              </a:rPr>
              <a:t>Что требуется от системы СПО?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1.Высокое качество образования, профориентация и трудоустройство выпускников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2.Высокое качество воспитания, обеспечивающее гражданскую и профессиональную самоидентификацию выпускников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3.Высокое качество общеобразовательной подготовки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4.Высокое качество образовательной среды, обеспечивающее культурное развитие среды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5.«Цифровая зрелость»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325807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i="0" u="none" strike="noStrike" baseline="0" dirty="0">
                <a:latin typeface="Times New Roman"/>
              </a:rPr>
              <a:t>Структура Концепции преподавания общеобразовательных дисциплин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76470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проблемы преподавания общеобразовательных учебных предметов с учетом профессиональной направленности программ среднего профессионального образования, реализуемых на базе основного общего образования;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 задачи Концепции;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реализации среднего общего образования в пределах освоения образовательной программы СПО на базе основного общего образования;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совершенствования системы преподавания общеобразовательных учебных предметов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Интенсивная подготовка, интеграция общеобразовательной и профессиональной подготовки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Профессиональная направленность общеобразовательной подготовки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4.3. Практическая подготовка, прикладные модули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4.4. Технологии дистанционного и электронного обучения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Механизмы реализации направлений совершенствования системы преподавания общеобразовательных учебных предметов с учетом профессиональной направленности программ среднего профессионального образования, реализуемых на базе основного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82468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Проблемы преподавания общеобразовательных предметов в системе СПО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20655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Низкий уровень освоения общеобразовательных учебных предметов в рамках получения основного общего образования, и, как следствие, отсутствие целостной̆  системы знаний по отдельным дисциплинам;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Стремление обучающихся осваивать только дисциплины «профессионального цикла» (дисциплины общеобразовательного цикла представляются обучающимся малозначительными, не требующими особого внимания и временных затрат на изучение);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Отсутствие широкой практики интеграции содержания общеобразовательных учебных предметов и дисциплин общепрофессионального цикла, модулей̆ профессионального цикла и как следствие проблемы отбора содержания общеобразовательных учебных предметов;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Сложившаяся система распределения учебной̆ нагрузки между преподавателями учебных предметов и дисциплин (модулей) не учитывает возможности междисциплинарного потенциала интегрированного обучения;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Организация повышения квалификации педагогов, не ориентирована на формирование компетенций, позволяющих интегрировать содержание общеобразовательных учебных предметов и дисциплин общепрофессионального цикла, модулей профессионального цикла;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b="0" i="0" u="none" strike="noStrike" baseline="0" dirty="0">
                <a:latin typeface="Times New Roman"/>
              </a:rPr>
              <a:t>Содержание учебников не отражает ориентированность материала на реализуемый̆ профиль, специфику получаемой̆ профессии или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19750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16832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Концепции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4323" y="1101224"/>
            <a:ext cx="5687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Повышение качества преподавания общеобразовательных учебных дисциплин с учетом стратегических направлений (вызовов) развития системы среднего профессионального образования и совершенствование учебного процесса организаций, реализующих основные образовательные программы среднего профессионального образования.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657351" cy="2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26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12" y="301437"/>
            <a:ext cx="8229600" cy="475456"/>
          </a:xfrm>
        </p:spPr>
        <p:txBody>
          <a:bodyPr/>
          <a:lstStyle/>
          <a:p>
            <a:r>
              <a:rPr lang="ru-RU" sz="3200" dirty="0"/>
              <a:t>Задачи Концепции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41487"/>
            <a:ext cx="90364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методик преподавания общеобразовательных учебных дисциплин с учетом интенсивного обучения;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общеобразовательных учебных дисциплин с включением прикладных модулей, соответствующих профессиональной направленности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профессий и специальностей;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практики интеграции содержания общеобразовательных учебных дисциплин с дисциплинами общепрофессионального цикла и профессиональными модулями;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педагогическую практику преподавателей общеобразовательного цикла дисциплин эффективных образовательных технологий, в том числе технологий дистанционного и электронного обучения;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 общеобразовательного цикла дисциплин (подготовка преподавателей к работе с новыми методиками преподавания общеобразовательных дисциплин).</a:t>
            </a:r>
          </a:p>
        </p:txBody>
      </p:sp>
    </p:spTree>
    <p:extLst>
      <p:ext uri="{BB962C8B-B14F-4D97-AF65-F5344CB8AC3E}">
        <p14:creationId xmlns:p14="http://schemas.microsoft.com/office/powerpoint/2010/main" xmlns="" val="218092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11517" r="9775" b="13202"/>
          <a:stretch/>
        </p:blipFill>
        <p:spPr bwMode="auto">
          <a:xfrm>
            <a:off x="-180528" y="44624"/>
            <a:ext cx="9324528" cy="681337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0853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016" t="11846" r="4806" b="5466"/>
          <a:stretch/>
        </p:blipFill>
        <p:spPr bwMode="auto">
          <a:xfrm>
            <a:off x="107504" y="404664"/>
            <a:ext cx="878497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2812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u="none" strike="noStrike" baseline="0" dirty="0">
                <a:solidFill>
                  <a:srgbClr val="FF0000"/>
                </a:solidFill>
                <a:latin typeface="Times New Roman"/>
              </a:rPr>
              <a:t>Современные технологии в преподавании в СПО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</a:rPr>
              <a:t>Исследовательская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-доказательство или опровержение какой-либо гипотезы, проведение экспериментов, научное описание изучаемых явлений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Практико-ориентированная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-решение практических задач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Информационно-поисковая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-сбор информации о каком-либо предмете или явлении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Творческая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-развитие у обучающихся интереса, формирование навыков поиска информации и творческих способностей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49" y="1925956"/>
            <a:ext cx="3562638" cy="258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194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ru-RU" dirty="0"/>
              <a:t>ВОПРОСЫ СЕМИНАРА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Times New Roman" pitchFamily="18" charset="0"/>
              <a:buChar char="∆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∆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научно-методического и методического обеспечения процесса реализации общеобразовательной подготовки</a:t>
            </a:r>
          </a:p>
          <a:p>
            <a:pPr marL="342900" indent="-342900">
              <a:buFont typeface="Times New Roman" pitchFamily="18" charset="0"/>
              <a:buChar char="∆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Концепция преподавания общеобразовательных дисциплин с учетом профессиональной направленности программ СПО, реализуемых на базе ООО</a:t>
            </a:r>
          </a:p>
          <a:p>
            <a:pPr marL="342900" indent="-342900">
              <a:buFont typeface="Times New Roman" pitchFamily="18" charset="0"/>
              <a:buChar char="∆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эффективного преподавания общеобразовательных дисциплин в СПО</a:t>
            </a:r>
          </a:p>
          <a:p>
            <a:pPr marL="342900" indent="-342900">
              <a:buFont typeface="Times New Roman" pitchFamily="18" charset="0"/>
              <a:buChar char="∆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Методики преподавания общеобразовательных дисциплин в СПО</a:t>
            </a:r>
          </a:p>
          <a:p>
            <a:pPr marL="342900" indent="-342900">
              <a:buFont typeface="Times New Roman" pitchFamily="18" charset="0"/>
              <a:buChar char="∆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 разработки рабочих программ</a:t>
            </a:r>
          </a:p>
          <a:p>
            <a:pPr marL="342900" indent="-342900">
              <a:buFont typeface="Times New Roman" pitchFamily="18" charset="0"/>
              <a:buChar char="∆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∆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Times New Roman" pitchFamily="18" charset="0"/>
              <a:buChar char="∆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9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82067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проблемы выбора актуальных методов для преподавания необходимо ориентироваться в общих методах обучения.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методов преподавания по принципу активности: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методы обучения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преподаватель говорит, а обучающиеся слушают);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методы обучения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преподаватель говорит со студентами ,   студенты говорят с преподавателем);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 обучения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преподаватель говорит со студентами, студенты говорят с  преподавателем,  друг с другом).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13672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C46112C-AC53-2996-CA58-98AD7C63618F}"/>
              </a:ext>
            </a:extLst>
          </p:cNvPr>
          <p:cNvSpPr/>
          <p:nvPr/>
        </p:nvSpPr>
        <p:spPr>
          <a:xfrm>
            <a:off x="611560" y="476672"/>
            <a:ext cx="2160240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Лекции с применением информационных технологий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F220722-798D-A90B-D1CA-EB2BB3525F4D}"/>
              </a:ext>
            </a:extLst>
          </p:cNvPr>
          <p:cNvSpPr/>
          <p:nvPr/>
        </p:nvSpPr>
        <p:spPr>
          <a:xfrm>
            <a:off x="6381901" y="414928"/>
            <a:ext cx="2160240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Семинары с применением информационных технологий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5F2FD6F-754C-E68F-9CAF-A50F6FB147F2}"/>
              </a:ext>
            </a:extLst>
          </p:cNvPr>
          <p:cNvSpPr/>
          <p:nvPr/>
        </p:nvSpPr>
        <p:spPr>
          <a:xfrm>
            <a:off x="6473223" y="2623201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Тренинги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F277268-DE49-2E9D-979D-12FD5B2B5038}"/>
              </a:ext>
            </a:extLst>
          </p:cNvPr>
          <p:cNvSpPr/>
          <p:nvPr/>
        </p:nvSpPr>
        <p:spPr>
          <a:xfrm>
            <a:off x="6473223" y="3437103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Коучинг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70C22AC-72EB-7862-926E-827999021FAA}"/>
              </a:ext>
            </a:extLst>
          </p:cNvPr>
          <p:cNvSpPr/>
          <p:nvPr/>
        </p:nvSpPr>
        <p:spPr>
          <a:xfrm>
            <a:off x="577310" y="2050252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Консалтинг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752A816-32B3-4BAD-1312-AEE591BEE8B3}"/>
              </a:ext>
            </a:extLst>
          </p:cNvPr>
          <p:cNvSpPr/>
          <p:nvPr/>
        </p:nvSpPr>
        <p:spPr>
          <a:xfrm>
            <a:off x="611560" y="3061521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Работа в парах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8847C7D-2500-655B-03BC-A11A18E591E3}"/>
              </a:ext>
            </a:extLst>
          </p:cNvPr>
          <p:cNvSpPr/>
          <p:nvPr/>
        </p:nvSpPr>
        <p:spPr>
          <a:xfrm>
            <a:off x="683568" y="4072790"/>
            <a:ext cx="2160240" cy="7412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Ролевые и деловые игры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B105DF7C-0A38-8F7F-47AD-83DA4EAA5E40}"/>
              </a:ext>
            </a:extLst>
          </p:cNvPr>
          <p:cNvSpPr/>
          <p:nvPr/>
        </p:nvSpPr>
        <p:spPr>
          <a:xfrm>
            <a:off x="6561806" y="4331710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Ротации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E02BE66A-059D-BA8C-A5A2-A685DBB367C1}"/>
              </a:ext>
            </a:extLst>
          </p:cNvPr>
          <p:cNvSpPr/>
          <p:nvPr/>
        </p:nvSpPr>
        <p:spPr>
          <a:xfrm>
            <a:off x="6561806" y="5321249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«Лидер–ведомый»</a:t>
            </a:r>
          </a:p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BB2F07FE-A301-DF6E-5661-E485773DF9C8}"/>
              </a:ext>
            </a:extLst>
          </p:cNvPr>
          <p:cNvSpPr/>
          <p:nvPr/>
        </p:nvSpPr>
        <p:spPr>
          <a:xfrm>
            <a:off x="6417842" y="1865322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Мозговой штурм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B8AEAAB-92F0-D36C-F730-57881914DBFA}"/>
              </a:ext>
            </a:extLst>
          </p:cNvPr>
          <p:cNvSpPr/>
          <p:nvPr/>
        </p:nvSpPr>
        <p:spPr>
          <a:xfrm>
            <a:off x="3695851" y="4012758"/>
            <a:ext cx="2160240" cy="700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Обсуждения и дискуссии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8C92CD4-6351-6321-5C3B-F37A799C1265}"/>
              </a:ext>
            </a:extLst>
          </p:cNvPr>
          <p:cNvSpPr/>
          <p:nvPr/>
        </p:nvSpPr>
        <p:spPr>
          <a:xfrm>
            <a:off x="3695851" y="1711619"/>
            <a:ext cx="2160240" cy="700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Технология -сотрудничества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E6697157-2AE1-7ADA-10F0-3D715E859EBA}"/>
              </a:ext>
            </a:extLst>
          </p:cNvPr>
          <p:cNvSpPr/>
          <p:nvPr/>
        </p:nvSpPr>
        <p:spPr>
          <a:xfrm>
            <a:off x="3560752" y="582241"/>
            <a:ext cx="2160240" cy="700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Проектная деятельность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DC8B809F-063F-7BA1-2BED-73B36512E628}"/>
              </a:ext>
            </a:extLst>
          </p:cNvPr>
          <p:cNvSpPr/>
          <p:nvPr/>
        </p:nvSpPr>
        <p:spPr>
          <a:xfrm>
            <a:off x="675576" y="5321249"/>
            <a:ext cx="2160240" cy="700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Дистанционное обучение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3CE0EC9-7035-3E32-E213-B3A0CB7BBD48}"/>
              </a:ext>
            </a:extLst>
          </p:cNvPr>
          <p:cNvSpPr/>
          <p:nvPr/>
        </p:nvSpPr>
        <p:spPr>
          <a:xfrm>
            <a:off x="3779912" y="5185258"/>
            <a:ext cx="2160240" cy="700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</a:rPr>
              <a:t>Case-study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58DB3377-E5E0-4ECA-1797-5751340C10AB}"/>
              </a:ext>
            </a:extLst>
          </p:cNvPr>
          <p:cNvSpPr/>
          <p:nvPr/>
        </p:nvSpPr>
        <p:spPr>
          <a:xfrm>
            <a:off x="3694695" y="2941302"/>
            <a:ext cx="21602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dirty="0" err="1">
                <a:solidFill>
                  <a:srgbClr val="000000"/>
                </a:solidFill>
                <a:latin typeface="Times New Roman"/>
              </a:rPr>
              <a:t>Геймификация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4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572" y="620688"/>
            <a:ext cx="77048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урок –деловая, ролевая игра;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− конференция, пресс-конференция;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–соревнование, состязание, «хоккей»;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–КВН;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творчества;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–бенефис;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–конкурс;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Times New Roman"/>
              </a:rPr>
              <a:t>интегрированныи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̆ урок;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–аукцион;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–парадокс;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–экскурсия;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–путешествие;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–«Что? Где? Когда?»;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литературная гостиная;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–обобщение «Вхождение на вершину»;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–«Следствие ведет знатоки»;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–«Суд идет»;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–урок на производстве;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–референдум;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Times New Roman"/>
              </a:rPr>
              <a:t>музыкальныи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̆ салон;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в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Times New Roman"/>
              </a:rPr>
              <a:t>картиннои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̆ галерее;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на вернисаже, в театре; </a:t>
            </a: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-урок –«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Times New Roman"/>
              </a:rPr>
              <a:t>Спрашиваи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̆ –отвечаем» и </a:t>
            </a:r>
            <a:r>
              <a:rPr lang="ru-RU" sz="1600" b="0" i="0" u="none" strike="noStrike" baseline="0" dirty="0" err="1">
                <a:solidFill>
                  <a:srgbClr val="000000"/>
                </a:solidFill>
                <a:latin typeface="Times New Roman"/>
              </a:rPr>
              <a:t>др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548" y="-2262"/>
            <a:ext cx="5448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уроки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3827780" cy="214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628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baseline="0" dirty="0">
                <a:solidFill>
                  <a:srgbClr val="000000"/>
                </a:solidFill>
                <a:latin typeface="Times New Roman"/>
              </a:rPr>
              <a:t>Интернет-ресурсы</a:t>
            </a:r>
            <a:endParaRPr lang="ru-RU" sz="3600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2"/>
              </a:rPr>
              <a:t>http://www.consultant.ru/document/cons_doc_LAW_140174/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3"/>
              </a:rPr>
              <a:t>https://instrao.ru/index.php/spo-aprob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4"/>
              </a:rPr>
              <a:t>https://legalacts.ru/doc/rasporjazhenie-minprosveshchenija-rossii-ot-30042021-n-r-98-ob-utverzhdenii/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5"/>
              </a:rPr>
              <a:t>https://docs.edu.gov.ru/document/c5e5010d2b08f0a0d2e6423da6d45ab4/download/4140/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6"/>
              </a:rPr>
              <a:t>https://edu.gov.ru/national-project/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7"/>
              </a:rPr>
              <a:t>https://kirovipk.ru/wp-content/uploads/2021/02/instruktivno-metodicheskoe-pismo.pdf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/>
                <a:hlinkClick r:id="rId8"/>
              </a:rPr>
              <a:t>https://repit.online/blog/post/metodika-prepodavaniya-spo-kak-prepodavat-v-ssuzah.html</a:t>
            </a:r>
            <a:endParaRPr lang="ru-RU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526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721114"/>
            <a:ext cx="7378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FF0000"/>
                </a:solidFill>
                <a:latin typeface="Times New Roman"/>
              </a:rPr>
              <a:t>СПАСИБО ЗА ВНИМАНИЕ!!!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7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75" t="15000" r="46875" b="18333"/>
          <a:stretch>
            <a:fillRect/>
          </a:stretch>
        </p:blipFill>
        <p:spPr bwMode="auto">
          <a:xfrm>
            <a:off x="357158" y="428604"/>
            <a:ext cx="428628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875" t="20000" r="46875" b="12500"/>
          <a:stretch>
            <a:fillRect/>
          </a:stretch>
        </p:blipFill>
        <p:spPr bwMode="auto">
          <a:xfrm>
            <a:off x="4643438" y="428604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9C7EAB-7D4B-4387-9864-96C08417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668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C98F4F-E0F6-3119-E0A8-5C63ED27279B}"/>
              </a:ext>
            </a:extLst>
          </p:cNvPr>
          <p:cNvSpPr txBox="1"/>
          <p:nvPr/>
        </p:nvSpPr>
        <p:spPr>
          <a:xfrm>
            <a:off x="3419872" y="332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ЦНМО (</a:t>
            </a:r>
            <a:r>
              <a:rPr lang="en-US" dirty="0">
                <a:hlinkClick r:id="rId3"/>
              </a:rPr>
              <a:t>nkptiu.ru)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65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726F67-56A6-9D39-D739-795646185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0601" r="15350" b="8001"/>
          <a:stretch/>
        </p:blipFill>
        <p:spPr>
          <a:xfrm>
            <a:off x="211280" y="476672"/>
            <a:ext cx="87214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84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383ACF-AF12-F568-37C0-10598196AC6B}"/>
              </a:ext>
            </a:extLst>
          </p:cNvPr>
          <p:cNvSpPr txBox="1"/>
          <p:nvPr/>
        </p:nvSpPr>
        <p:spPr>
          <a:xfrm>
            <a:off x="179512" y="116632"/>
            <a:ext cx="8784976" cy="691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области «Русский язык и литература»; «Родной язык и родная литература»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 реализующие дисциплины «Русский язык», «Литература», «Родной язык», «Родная литература».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Обмет опытом по внедрению методики преподавания по общеобразовательным дисциплинам «Русский язык», «Литература», «Родной язык», «Родная литература» с учетом профессиональной направленности;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знаний обучающихся по русскому языку и литературе (родному языку, родной литературы) через использование современных образовательных технологий;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 диагностика образовательных достижений обучающихся;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вебинаров, семинаров, конференции преподавателей профессиональных образовательных организаций области;</a:t>
            </a:r>
          </a:p>
          <a:p>
            <a:pPr marL="342900" lvl="0" indent="-342900" algn="just"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конкурсов методических материалов в рамках предметных областей «Русский язык и литература; Родной язык и родная литература»;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 систематизация банка дидактического материала и банка информационной поддержки образовательного процесса.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5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22CA8-7B44-F656-5D67-CA15BF4831EF}"/>
              </a:ext>
            </a:extLst>
          </p:cNvPr>
          <p:cNvSpPr txBox="1"/>
          <p:nvPr/>
        </p:nvSpPr>
        <p:spPr>
          <a:xfrm>
            <a:off x="0" y="232576"/>
            <a:ext cx="9036496" cy="663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1960" algn="ctr">
              <a:lnSpc>
                <a:spcPct val="107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«Естественные науки»</a:t>
            </a:r>
          </a:p>
          <a:p>
            <a:pPr marL="457200" indent="441960" algn="ctr">
              <a:lnSpc>
                <a:spcPct val="107000"/>
              </a:lnSpc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организаций, реализующие дисциплины «Астрономия», «Физика», «Химия», «Биология», «Естествознание».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по внедрению методики преподавания по общеобразовательной дисциплины «Астрономия» с учетом профессиональной направленности;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и разработка содержания общеобразовательных дисциплин «Физика», «Химия», «Биология», «Естествознание» с учетом профессиональной направленности;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вебинаров, семинаров, конференции преподавателей профессиональных образовательных организаций области по предметной области «Естественные науки»;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конкурсов методических материалов в рамках предметной области «Естественные науки».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24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2A560-2847-99CB-D1A4-3F8745E0FC87}"/>
              </a:ext>
            </a:extLst>
          </p:cNvPr>
          <p:cNvSpPr txBox="1"/>
          <p:nvPr/>
        </p:nvSpPr>
        <p:spPr>
          <a:xfrm>
            <a:off x="30852" y="459437"/>
            <a:ext cx="9144000" cy="593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«Математика и информатика»</a:t>
            </a:r>
          </a:p>
          <a:p>
            <a:pPr marL="457200" algn="ctr">
              <a:lnSpc>
                <a:spcPct val="107000"/>
              </a:lnSpc>
            </a:pP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организаций, реализующие дисциплины «Математика», «Информатика».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по внедрению методики преподавания по общеобразовательной дисциплины «Математика» с учетом профессиональной направленности;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и разработка содержания общеобразовательной дисциплины «Информатика» с учетом профессиональной направленности;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и диагностика образовательных достижений обучающихся;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вебинаров, семинаров, конференции преподавателей профессиональных образовательных организаций области по предметной области «Математика и информатика»;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конкурсов методических материалов в рамках предметной области «Математика и информатика»;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педагогического мастерства, развитие творческого потенциала преподавателей, обмен и обобщение опыта;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 систематизация банка дидактического материала и банка информационной поддержки образовательного процесса.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18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FFE91B-D6B8-843C-AFD9-314922D5986D}"/>
              </a:ext>
            </a:extLst>
          </p:cNvPr>
          <p:cNvSpPr txBox="1"/>
          <p:nvPr/>
        </p:nvSpPr>
        <p:spPr>
          <a:xfrm>
            <a:off x="107504" y="188640"/>
            <a:ext cx="8928992" cy="664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область «Иностранные языки»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секции входят преподаватели профессиональных образовательных организаций, реализующие дисциплину «Иностранный язык».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 секции: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совместное обсуждение учебно-методического обеспечения дисциплин;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ФГОС СОО и внедрение современных педагогических технологий в образовательный процесс (игровой метод, обучение в сотрудничестве, языковой портфель и метод проектов;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Обмет опытом по внедрению методики преподавания иностранного языка с учетом профессиональной направленности;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развитию интеллектуальных и творческих способностей обучающихся;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учебно-методического обеспечения дисциплины «Иностранный язык»;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педагогического мастерства, развитие творческого потенциала преподавателей, обмен и обобщение опыта;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применение компетентного подхода к обучению иностранному языку.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92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240</TotalTime>
  <Words>1438</Words>
  <Application>Microsoft Office PowerPoint</Application>
  <PresentationFormat>Экран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Слайд 1</vt:lpstr>
      <vt:lpstr>ВОПРОСЫ СЕМИНАРА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Задачи Концепции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Админ</cp:lastModifiedBy>
  <cp:revision>17</cp:revision>
  <dcterms:created xsi:type="dcterms:W3CDTF">2022-09-09T07:51:46Z</dcterms:created>
  <dcterms:modified xsi:type="dcterms:W3CDTF">2022-09-26T10:28:43Z</dcterms:modified>
</cp:coreProperties>
</file>